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gifk9uKB+rkYmHoZQckXTkHj6H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b2c797a5c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g6b2c797a5c_1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6b2c797a5c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g6b2c797a5c_1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" name="Google Shape;19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_TITLE_AND_VERTICAL_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b2c797a5c_1_133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g6b2c797a5c_1_133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9" name="Google Shape;89;g6b2c797a5c_1_13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g6b2c797a5c_1_13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g6b2c797a5c_1_1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b2c797a5c_1_1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g6b2c797a5c_1_13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g6b2c797a5c_1_13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g6b2c797a5c_1_13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g6b2c797a5c_1_13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b2c797a5c_1_145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g6b2c797a5c_1_145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" name="Google Shape;101;g6b2c797a5c_1_14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6b2c797a5c_1_14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g6b2c797a5c_1_1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b2c797a5c_1_15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6b2c797a5c_1_151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" name="Google Shape;107;g6b2c797a5c_1_151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g6b2c797a5c_1_15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g6b2c797a5c_1_15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g6b2c797a5c_1_15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b2c797a5c_1_158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g6b2c797a5c_1_158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4" name="Google Shape;114;g6b2c797a5c_1_158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g6b2c797a5c_1_158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g6b2c797a5c_1_158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g6b2c797a5c_1_15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g6b2c797a5c_1_15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g6b2c797a5c_1_1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b2c797a5c_1_1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g6b2c797a5c_1_16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g6b2c797a5c_1_16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g6b2c797a5c_1_16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b2c797a5c_1_17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g6b2c797a5c_1_17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g6b2c797a5c_1_17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b2c797a5c_1_176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g6b2c797a5c_1_176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g6b2c797a5c_1_176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g6b2c797a5c_1_17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g6b2c797a5c_1_17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g6b2c797a5c_1_17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b2c797a5c_1_183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g6b2c797a5c_1_183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g6b2c797a5c_1_183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g6b2c797a5c_1_18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g6b2c797a5c_1_18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g6b2c797a5c_1_18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b2c797a5c_1_19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g6b2c797a5c_1_190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g6b2c797a5c_1_19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g6b2c797a5c_1_19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g6b2c797a5c_1_19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b2c797a5c_1_196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g6b2c797a5c_1_196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g6b2c797a5c_1_19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g6b2c797a5c_1_19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g6b2c797a5c_1_19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_OBJECTS_WITH_TEXT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BJECT_WITH_CAPTION_TEXT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_WITH_CAPTION_TEXT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6b2c797a5c_1_12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g6b2c797a5c_1_12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g6b2c797a5c_1_12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g6b2c797a5c_1_12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g6b2c797a5c_1_12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Relationship Id="rId4" Type="http://schemas.openxmlformats.org/officeDocument/2006/relationships/image" Target="../media/image12.jp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hyperlink" Target="http://www.cmfchile.cl/portal/principal/605/articles-25860_recurso_9.pdf" TargetMode="External"/><Relationship Id="rId5" Type="http://schemas.openxmlformats.org/officeDocument/2006/relationships/hyperlink" Target="http://publish.bolchile.cl/media/recursos/normativas/manualesManejoInformacion/CB_Corredores_de_Bolsa_S.A..pdf" TargetMode="External"/><Relationship Id="rId6" Type="http://schemas.openxmlformats.org/officeDocument/2006/relationships/hyperlink" Target="https://www.mckinsey.com/~/media/McKinsey/Industries/Private%20Equity%20and%20Principal%20Investors/Our%20Insights/Private%20markets%20come%20of%20age/Private-markets-come-of-age-McKinsey-Global-Private-Markets-Review-2019-vF.ashx" TargetMode="External"/><Relationship Id="rId7" Type="http://schemas.openxmlformats.org/officeDocument/2006/relationships/hyperlink" Target="https://www.qvo.cl/blog/regulacion-fintech-en-chile/" TargetMode="External"/><Relationship Id="rId8" Type="http://schemas.openxmlformats.org/officeDocument/2006/relationships/hyperlink" Target="https://www.senado.cl/appsenado/index.php?mo=transparencia&amp;ac=doctoInformeAsesoria&amp;id=7963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8.jpg"/><Relationship Id="rId5" Type="http://schemas.openxmlformats.org/officeDocument/2006/relationships/image" Target="../media/image10.jpg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0"/>
          <p:cNvSpPr txBox="1"/>
          <p:nvPr>
            <p:ph type="title"/>
          </p:nvPr>
        </p:nvSpPr>
        <p:spPr>
          <a:xfrm>
            <a:off x="1768032" y="706142"/>
            <a:ext cx="8798368" cy="531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None/>
            </a:pPr>
            <a:r>
              <a:rPr b="1" lang="es-ES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Dirección estratégica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0"/>
          <p:cNvSpPr txBox="1"/>
          <p:nvPr/>
        </p:nvSpPr>
        <p:spPr>
          <a:xfrm>
            <a:off x="6118580" y="1469774"/>
            <a:ext cx="6073421" cy="502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E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Matriz Ansoff</a:t>
            </a:r>
            <a:endParaRPr b="1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0"/>
          <p:cNvSpPr txBox="1"/>
          <p:nvPr/>
        </p:nvSpPr>
        <p:spPr>
          <a:xfrm>
            <a:off x="-11" y="1469774"/>
            <a:ext cx="6073420" cy="4940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E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Matriz BCG</a:t>
            </a:r>
            <a:endParaRPr b="1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" name="Google Shape;252;p10"/>
          <p:cNvCxnSpPr/>
          <p:nvPr/>
        </p:nvCxnSpPr>
        <p:spPr>
          <a:xfrm>
            <a:off x="6073409" y="1828398"/>
            <a:ext cx="13" cy="3717874"/>
          </a:xfrm>
          <a:prstGeom prst="straightConnector1">
            <a:avLst/>
          </a:prstGeom>
          <a:noFill/>
          <a:ln cap="flat" cmpd="sng" w="76200">
            <a:solidFill>
              <a:srgbClr val="FE596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pic>
        <p:nvPicPr>
          <p:cNvPr id="253" name="Google Shape;25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5070" y="2414081"/>
            <a:ext cx="2963257" cy="296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0"/>
          <p:cNvPicPr preferRelativeResize="0"/>
          <p:nvPr/>
        </p:nvPicPr>
        <p:blipFill rotWithShape="1">
          <a:blip r:embed="rId5">
            <a:alphaModFix/>
          </a:blip>
          <a:srcRect b="40082" l="60040" r="6709" t="37680"/>
          <a:stretch/>
        </p:blipFill>
        <p:spPr>
          <a:xfrm>
            <a:off x="7221577" y="2602467"/>
            <a:ext cx="3867425" cy="258648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0"/>
          <p:cNvSpPr txBox="1"/>
          <p:nvPr/>
        </p:nvSpPr>
        <p:spPr>
          <a:xfrm>
            <a:off x="45162" y="5963021"/>
            <a:ext cx="12146838" cy="502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highlight>
                  <a:srgbClr val="FE5960"/>
                </a:highlight>
                <a:latin typeface="Arial"/>
                <a:ea typeface="Arial"/>
                <a:cs typeface="Arial"/>
                <a:sym typeface="Arial"/>
              </a:rPr>
              <a:t>Estrategia dirigida de diferenciación</a:t>
            </a:r>
            <a:endParaRPr b="1" i="0" sz="2800" u="none" cap="none" strike="noStrike">
              <a:solidFill>
                <a:schemeClr val="lt1"/>
              </a:solidFill>
              <a:highlight>
                <a:srgbClr val="FE596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1"/>
          <p:cNvSpPr txBox="1"/>
          <p:nvPr>
            <p:ph type="title"/>
          </p:nvPr>
        </p:nvSpPr>
        <p:spPr>
          <a:xfrm>
            <a:off x="1805761" y="746147"/>
            <a:ext cx="5098745" cy="531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1" lang="es-ES" sz="5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Perfilamiento</a:t>
            </a:r>
            <a:endParaRPr b="1" sz="50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1"/>
          <p:cNvSpPr txBox="1"/>
          <p:nvPr/>
        </p:nvSpPr>
        <p:spPr>
          <a:xfrm>
            <a:off x="8222692" y="1509776"/>
            <a:ext cx="2798838" cy="7667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Inversionista de Retail</a:t>
            </a:r>
            <a:endParaRPr b="1" i="0" sz="2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1"/>
          <p:cNvSpPr txBox="1"/>
          <p:nvPr/>
        </p:nvSpPr>
        <p:spPr>
          <a:xfrm>
            <a:off x="4389112" y="1658823"/>
            <a:ext cx="2868697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Venture Capital</a:t>
            </a:r>
            <a:endParaRPr b="1" i="0" sz="2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1"/>
          <p:cNvSpPr txBox="1"/>
          <p:nvPr/>
        </p:nvSpPr>
        <p:spPr>
          <a:xfrm>
            <a:off x="843803" y="1509776"/>
            <a:ext cx="2626521" cy="617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Inversor Institucional</a:t>
            </a:r>
            <a:endParaRPr b="1" i="0" sz="28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11"/>
          <p:cNvPicPr preferRelativeResize="0"/>
          <p:nvPr/>
        </p:nvPicPr>
        <p:blipFill rotWithShape="1">
          <a:blip r:embed="rId4">
            <a:alphaModFix/>
          </a:blip>
          <a:srcRect b="13909" l="22840" r="46809" t="19918"/>
          <a:stretch/>
        </p:blipFill>
        <p:spPr>
          <a:xfrm>
            <a:off x="722716" y="2507275"/>
            <a:ext cx="2868697" cy="390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1"/>
          <p:cNvPicPr preferRelativeResize="0"/>
          <p:nvPr/>
        </p:nvPicPr>
        <p:blipFill rotWithShape="1">
          <a:blip r:embed="rId5">
            <a:alphaModFix/>
          </a:blip>
          <a:srcRect b="14242" l="20371" r="46668" t="19956"/>
          <a:stretch/>
        </p:blipFill>
        <p:spPr>
          <a:xfrm>
            <a:off x="4256860" y="2507275"/>
            <a:ext cx="3133202" cy="390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1"/>
          <p:cNvPicPr preferRelativeResize="0"/>
          <p:nvPr/>
        </p:nvPicPr>
        <p:blipFill rotWithShape="1">
          <a:blip r:embed="rId6">
            <a:alphaModFix/>
          </a:blip>
          <a:srcRect b="13412" l="20242" r="46795" t="19789"/>
          <a:stretch/>
        </p:blipFill>
        <p:spPr>
          <a:xfrm>
            <a:off x="8055510" y="2507275"/>
            <a:ext cx="3133202" cy="3968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"/>
          <p:cNvSpPr txBox="1"/>
          <p:nvPr/>
        </p:nvSpPr>
        <p:spPr>
          <a:xfrm>
            <a:off x="1805746" y="681242"/>
            <a:ext cx="10527224" cy="6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i="0" lang="es-ES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Mercado. Target &amp; Posicionamiento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2"/>
          <p:cNvSpPr txBox="1"/>
          <p:nvPr/>
        </p:nvSpPr>
        <p:spPr>
          <a:xfrm>
            <a:off x="666502" y="1512632"/>
            <a:ext cx="11129258" cy="5002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s-ES" sz="3000" u="none" cap="none" strike="noStrike">
                <a:solidFill>
                  <a:srgbClr val="FE5960"/>
                </a:solidFill>
                <a:latin typeface="Arial"/>
                <a:ea typeface="Arial"/>
                <a:cs typeface="Arial"/>
                <a:sym typeface="Arial"/>
              </a:rPr>
              <a:t>Mercado: </a:t>
            </a:r>
            <a:r>
              <a:rPr b="0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Industria de private equity, mercado venture capital de etapa temprana en Chile.</a:t>
            </a:r>
            <a:br>
              <a:rPr b="0" i="0" lang="es-E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3000" u="none" cap="none" strike="noStrike">
              <a:solidFill>
                <a:srgbClr val="FE59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s-ES" sz="3000" u="none" cap="none" strike="noStrike">
                <a:solidFill>
                  <a:srgbClr val="FE5960"/>
                </a:solidFill>
                <a:latin typeface="Arial"/>
                <a:ea typeface="Arial"/>
                <a:cs typeface="Arial"/>
                <a:sym typeface="Arial"/>
              </a:rPr>
              <a:t>Selección Target: </a:t>
            </a:r>
            <a:r>
              <a:rPr b="0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Inicialmente el segmento objetivo es el inversionista de crowdfunding, porque es más accesible e incluso los errores son más baratos, porque menor volumen de operaciones.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FE59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s-ES" sz="3000" u="none" cap="none" strike="noStrike">
                <a:solidFill>
                  <a:srgbClr val="FE5960"/>
                </a:solidFill>
                <a:latin typeface="Arial"/>
                <a:ea typeface="Arial"/>
                <a:cs typeface="Arial"/>
                <a:sym typeface="Arial"/>
              </a:rPr>
              <a:t>Posicionamiento: </a:t>
            </a:r>
            <a:r>
              <a:rPr b="0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los fondos de VC y aceleradoras que invertirán en startups, nuestra plataforma es el marketplace ideal para estandarizar y planificar su estrategia de exit, porque digitalizamos la inversión y la colocamos en un mercado secundario que garantiza la liquidez</a:t>
            </a:r>
            <a:r>
              <a:rPr b="0" i="0" lang="es-E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E596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title"/>
          </p:nvPr>
        </p:nvSpPr>
        <p:spPr>
          <a:xfrm>
            <a:off x="1805761" y="746147"/>
            <a:ext cx="9338489" cy="531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None/>
            </a:pPr>
            <a:r>
              <a:rPr b="1" lang="es-ES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Variable &amp; Segmento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249343" y="2651761"/>
            <a:ext cx="11175999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b="1" i="0" lang="es-ES" sz="3200" u="none" cap="none" strike="noStrike">
                <a:solidFill>
                  <a:srgbClr val="FE5960"/>
                </a:solidFill>
                <a:latin typeface="Arial"/>
                <a:ea typeface="Arial"/>
                <a:cs typeface="Arial"/>
                <a:sym typeface="Arial"/>
              </a:rPr>
              <a:t>Inversionista retail, de crowdfunding: </a:t>
            </a:r>
            <a:r>
              <a:rPr b="0" i="0" lang="es-ES" sz="28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Ticket promedio 10 mil usd. Volumen de operaciones bajo, lo que los hace muy accesibles. El inversionista más arriesgado.</a:t>
            </a:r>
            <a:br>
              <a:rPr b="0" i="0" lang="es-ES" sz="27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27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b="1" i="0" lang="es-ES" sz="3200" u="none" cap="none" strike="noStrike">
                <a:solidFill>
                  <a:srgbClr val="FE5960"/>
                </a:solidFill>
                <a:latin typeface="Arial"/>
                <a:ea typeface="Arial"/>
                <a:cs typeface="Arial"/>
                <a:sym typeface="Arial"/>
              </a:rPr>
              <a:t>Inversionista retail, de VC:  </a:t>
            </a:r>
            <a:r>
              <a:rPr b="0" i="0" lang="es-ES" sz="28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Ticket 500 mil usd. Segmento menos explotado, ayudaría a resolver el problema que tienen los fondos para financiarse. El más averso al riesgo, poco accesible.</a:t>
            </a:r>
            <a:br>
              <a:rPr b="0" i="0" lang="es-ES" sz="27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s-ES" sz="27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3200" u="none" cap="none" strike="noStrike">
                <a:solidFill>
                  <a:srgbClr val="FE5960"/>
                </a:solidFill>
                <a:latin typeface="Arial"/>
                <a:ea typeface="Arial"/>
                <a:cs typeface="Arial"/>
                <a:sym typeface="Arial"/>
              </a:rPr>
              <a:t>Inversionista institucional en VC:</a:t>
            </a:r>
            <a:r>
              <a:rPr b="0" i="0" lang="es-ES" sz="32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ES" sz="28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Ticket min 500 mil usd. Resulta atractivo explotar su alto volumen de operaciones. Moderadamente averso.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685800" y="1555869"/>
            <a:ext cx="10595610" cy="531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01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b="0" i="0" lang="es-ES" sz="3000" u="none" cap="none" strike="noStrike">
                <a:solidFill>
                  <a:schemeClr val="lt1"/>
                </a:solidFill>
                <a:highlight>
                  <a:srgbClr val="FE5960"/>
                </a:highlight>
                <a:latin typeface="Arial"/>
                <a:ea typeface="Arial"/>
                <a:cs typeface="Arial"/>
                <a:sym typeface="Arial"/>
              </a:rPr>
              <a:t>Naturaleza del inversionista, ticket promedio, atractivo del segmento y aversión al riesgo.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/>
        </p:nvSpPr>
        <p:spPr>
          <a:xfrm>
            <a:off x="1805746" y="681242"/>
            <a:ext cx="82116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i="0" lang="es-ES" sz="4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Inv. de Mercado: Cua</a:t>
            </a:r>
            <a:r>
              <a:rPr b="1" lang="es-ES" sz="4400">
                <a:solidFill>
                  <a:srgbClr val="3A3838"/>
                </a:solidFill>
              </a:rPr>
              <a:t>ntitativa</a:t>
            </a:r>
            <a:endParaRPr/>
          </a:p>
        </p:txBody>
      </p:sp>
      <p:sp>
        <p:nvSpPr>
          <p:cNvPr id="285" name="Google Shape;285;p14"/>
          <p:cNvSpPr txBox="1"/>
          <p:nvPr/>
        </p:nvSpPr>
        <p:spPr>
          <a:xfrm>
            <a:off x="685800" y="1660599"/>
            <a:ext cx="105957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01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s-ES" sz="2800">
                <a:solidFill>
                  <a:schemeClr val="lt1"/>
                </a:solidFill>
                <a:highlight>
                  <a:srgbClr val="FE5960"/>
                </a:highlight>
              </a:rPr>
              <a:t>Pregunta: ¿C</a:t>
            </a:r>
            <a:r>
              <a:rPr lang="es-ES" sz="2800">
                <a:solidFill>
                  <a:schemeClr val="lt1"/>
                </a:solidFill>
                <a:highlight>
                  <a:srgbClr val="FE5960"/>
                </a:highlight>
              </a:rPr>
              <a:t>uántos fondos de venture capital están interesados en la propuesta de valor?</a:t>
            </a:r>
            <a:endParaRPr sz="2800"/>
          </a:p>
        </p:txBody>
      </p:sp>
      <p:sp>
        <p:nvSpPr>
          <p:cNvPr id="286" name="Google Shape;286;p14"/>
          <p:cNvSpPr txBox="1"/>
          <p:nvPr/>
        </p:nvSpPr>
        <p:spPr>
          <a:xfrm>
            <a:off x="1885025" y="3092350"/>
            <a:ext cx="29031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ES" sz="9600">
                <a:solidFill>
                  <a:srgbClr val="FE5960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 b="1" i="0" sz="9600" u="none" cap="none" strike="noStrike">
              <a:solidFill>
                <a:srgbClr val="FE59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7" name="Google Shape;287;p14"/>
          <p:cNvCxnSpPr/>
          <p:nvPr/>
        </p:nvCxnSpPr>
        <p:spPr>
          <a:xfrm>
            <a:off x="6097500" y="2935750"/>
            <a:ext cx="1500" cy="3110100"/>
          </a:xfrm>
          <a:prstGeom prst="straightConnector1">
            <a:avLst/>
          </a:prstGeom>
          <a:noFill/>
          <a:ln cap="flat" cmpd="sng" w="76200">
            <a:solidFill>
              <a:srgbClr val="FE596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288" name="Google Shape;288;p14"/>
          <p:cNvSpPr txBox="1"/>
          <p:nvPr/>
        </p:nvSpPr>
        <p:spPr>
          <a:xfrm>
            <a:off x="1676299" y="4493525"/>
            <a:ext cx="3302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3A3838"/>
                </a:solidFill>
              </a:rPr>
              <a:t>Posibles Clientes</a:t>
            </a:r>
            <a:endParaRPr b="1" i="0" sz="28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6622822" y="4458111"/>
            <a:ext cx="4251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3A3838"/>
                </a:solidFill>
              </a:rPr>
              <a:t>Interés explícito</a:t>
            </a:r>
            <a:endParaRPr b="1" i="0" sz="28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7257225" y="5434450"/>
            <a:ext cx="33027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i="1" lang="es-ES" sz="2400">
                <a:solidFill>
                  <a:srgbClr val="3A3838"/>
                </a:solidFill>
              </a:rPr>
              <a:t>26 % mostró </a:t>
            </a:r>
            <a:r>
              <a:rPr i="1" lang="es-ES" sz="2400">
                <a:solidFill>
                  <a:srgbClr val="3A3838"/>
                </a:solidFill>
              </a:rPr>
              <a:t>algún</a:t>
            </a:r>
            <a:r>
              <a:rPr i="1" lang="es-ES" sz="2400">
                <a:solidFill>
                  <a:srgbClr val="3A3838"/>
                </a:solidFill>
              </a:rPr>
              <a:t> tipo de interés</a:t>
            </a:r>
            <a:endParaRPr b="0" i="1" sz="24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1319088" y="5358241"/>
            <a:ext cx="4251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i="1" lang="es-ES" sz="2400">
                <a:solidFill>
                  <a:srgbClr val="3A3838"/>
                </a:solidFill>
              </a:rPr>
              <a:t>Fondos de Venture Capital en Chile y UK</a:t>
            </a:r>
            <a:endParaRPr b="0" i="1" sz="24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4"/>
          <p:cNvSpPr txBox="1"/>
          <p:nvPr/>
        </p:nvSpPr>
        <p:spPr>
          <a:xfrm>
            <a:off x="7422775" y="3168550"/>
            <a:ext cx="26514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ES" sz="9600">
                <a:solidFill>
                  <a:srgbClr val="FE596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b="1" i="0" lang="es-ES" sz="9600" u="none" cap="none" strike="noStrike">
                <a:solidFill>
                  <a:srgbClr val="FE5960"/>
                </a:solidFill>
                <a:latin typeface="Calibri"/>
                <a:ea typeface="Calibri"/>
                <a:cs typeface="Calibri"/>
                <a:sym typeface="Calibri"/>
              </a:rPr>
              <a:t>%   </a:t>
            </a:r>
            <a:endParaRPr b="1" i="0" sz="9600" u="none" cap="none" strike="noStrike">
              <a:solidFill>
                <a:srgbClr val="FE59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"/>
          <p:cNvSpPr txBox="1"/>
          <p:nvPr/>
        </p:nvSpPr>
        <p:spPr>
          <a:xfrm>
            <a:off x="1805746" y="681242"/>
            <a:ext cx="82116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i="0" lang="es-ES" sz="4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Inv. de Mercado: Cua</a:t>
            </a:r>
            <a:r>
              <a:rPr b="1" lang="es-ES" sz="4400">
                <a:solidFill>
                  <a:srgbClr val="3A3838"/>
                </a:solidFill>
              </a:rPr>
              <a:t>litativa</a:t>
            </a:r>
            <a:endParaRPr b="1" i="0" sz="44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5"/>
          <p:cNvSpPr txBox="1"/>
          <p:nvPr/>
        </p:nvSpPr>
        <p:spPr>
          <a:xfrm>
            <a:off x="1309500" y="1577500"/>
            <a:ext cx="93996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400">
                <a:solidFill>
                  <a:srgbClr val="FFFFFF"/>
                </a:solidFill>
                <a:highlight>
                  <a:srgbClr val="FE5960"/>
                </a:highlight>
              </a:rPr>
              <a:t>Testeo de las principales hipótesis de interés, market fit &amp; viabilidad técnica del modelo de negocios con insiders en formato entrevista directa. 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99" name="Google Shape;299;p15"/>
          <p:cNvSpPr txBox="1"/>
          <p:nvPr/>
        </p:nvSpPr>
        <p:spPr>
          <a:xfrm>
            <a:off x="2113625" y="2863750"/>
            <a:ext cx="2903100" cy="17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ES" sz="9600">
                <a:solidFill>
                  <a:srgbClr val="FE596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b="1" i="0" sz="9600" u="none" cap="none" strike="noStrike">
              <a:solidFill>
                <a:srgbClr val="FE59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0" name="Google Shape;300;p15"/>
          <p:cNvCxnSpPr/>
          <p:nvPr/>
        </p:nvCxnSpPr>
        <p:spPr>
          <a:xfrm>
            <a:off x="6097500" y="2935750"/>
            <a:ext cx="1500" cy="3110100"/>
          </a:xfrm>
          <a:prstGeom prst="straightConnector1">
            <a:avLst/>
          </a:prstGeom>
          <a:noFill/>
          <a:ln cap="flat" cmpd="sng" w="76200">
            <a:solidFill>
              <a:srgbClr val="FE596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</p:cxnSp>
      <p:sp>
        <p:nvSpPr>
          <p:cNvPr id="301" name="Google Shape;301;p15"/>
          <p:cNvSpPr txBox="1"/>
          <p:nvPr/>
        </p:nvSpPr>
        <p:spPr>
          <a:xfrm>
            <a:off x="1547700" y="4188725"/>
            <a:ext cx="3824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3A3838"/>
                </a:solidFill>
              </a:rPr>
              <a:t>Testeo de hipótesis</a:t>
            </a:r>
            <a:endParaRPr b="1" i="0" sz="28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5"/>
          <p:cNvSpPr txBox="1"/>
          <p:nvPr/>
        </p:nvSpPr>
        <p:spPr>
          <a:xfrm>
            <a:off x="7181025" y="5015600"/>
            <a:ext cx="3762000" cy="8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i="1" lang="es-ES" sz="2400">
                <a:solidFill>
                  <a:srgbClr val="3A3838"/>
                </a:solidFill>
              </a:rPr>
              <a:t>3 Fintech consultadas mostraron </a:t>
            </a:r>
            <a:r>
              <a:rPr i="1" lang="es-ES" sz="2400">
                <a:solidFill>
                  <a:srgbClr val="3A3838"/>
                </a:solidFill>
              </a:rPr>
              <a:t>interés</a:t>
            </a:r>
            <a:r>
              <a:rPr i="1" lang="es-ES" sz="2400">
                <a:solidFill>
                  <a:srgbClr val="3A3838"/>
                </a:solidFill>
              </a:rPr>
              <a:t> </a:t>
            </a:r>
            <a:r>
              <a:rPr i="1" lang="es-ES" sz="2400">
                <a:solidFill>
                  <a:srgbClr val="3A3838"/>
                </a:solidFill>
              </a:rPr>
              <a:t>explícito</a:t>
            </a:r>
            <a:r>
              <a:rPr i="1" lang="es-ES" sz="2400">
                <a:solidFill>
                  <a:srgbClr val="3A3838"/>
                </a:solidFill>
              </a:rPr>
              <a:t> en la propuesta</a:t>
            </a:r>
            <a:endParaRPr b="0" i="1" sz="24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5"/>
          <p:cNvSpPr txBox="1"/>
          <p:nvPr/>
        </p:nvSpPr>
        <p:spPr>
          <a:xfrm>
            <a:off x="1395300" y="4850900"/>
            <a:ext cx="45267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i="1" lang="es-ES" sz="2400">
                <a:solidFill>
                  <a:srgbClr val="3A3838"/>
                </a:solidFill>
              </a:rPr>
              <a:t>2 crowdfunding, 1 administradora de fondos, 7 expertos.</a:t>
            </a:r>
            <a:endParaRPr b="0" i="1" sz="24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5"/>
          <p:cNvSpPr txBox="1"/>
          <p:nvPr/>
        </p:nvSpPr>
        <p:spPr>
          <a:xfrm>
            <a:off x="6783972" y="4166636"/>
            <a:ext cx="4251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s-ES" sz="2800">
                <a:solidFill>
                  <a:srgbClr val="3A3838"/>
                </a:solidFill>
              </a:rPr>
              <a:t>Hipótesis validadas</a:t>
            </a:r>
            <a:endParaRPr b="1" i="0" sz="28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15"/>
          <p:cNvSpPr txBox="1"/>
          <p:nvPr/>
        </p:nvSpPr>
        <p:spPr>
          <a:xfrm>
            <a:off x="7117975" y="2939950"/>
            <a:ext cx="3596400" cy="12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lang="es-ES" sz="9600">
                <a:solidFill>
                  <a:srgbClr val="FE5960"/>
                </a:solidFill>
                <a:latin typeface="Calibri"/>
                <a:ea typeface="Calibri"/>
                <a:cs typeface="Calibri"/>
                <a:sym typeface="Calibri"/>
              </a:rPr>
              <a:t>80</a:t>
            </a:r>
            <a:r>
              <a:rPr b="1" i="0" lang="es-ES" sz="9600" u="none" cap="none" strike="noStrike">
                <a:solidFill>
                  <a:srgbClr val="FE5960"/>
                </a:solidFill>
                <a:latin typeface="Calibri"/>
                <a:ea typeface="Calibri"/>
                <a:cs typeface="Calibri"/>
                <a:sym typeface="Calibri"/>
              </a:rPr>
              <a:t>%   </a:t>
            </a:r>
            <a:endParaRPr b="1" i="0" sz="9600" u="none" cap="none" strike="noStrike">
              <a:solidFill>
                <a:srgbClr val="FE59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b2c797a5c_1_114"/>
          <p:cNvSpPr txBox="1"/>
          <p:nvPr>
            <p:ph type="title"/>
          </p:nvPr>
        </p:nvSpPr>
        <p:spPr>
          <a:xfrm>
            <a:off x="1805754" y="723575"/>
            <a:ext cx="87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1" lang="es-ES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Anexo: Datos de </a:t>
            </a:r>
            <a:r>
              <a:rPr b="1" lang="es-ES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Mercado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g6b2c797a5c_1_114"/>
          <p:cNvSpPr txBox="1"/>
          <p:nvPr>
            <p:ph idx="1" type="body"/>
          </p:nvPr>
        </p:nvSpPr>
        <p:spPr>
          <a:xfrm>
            <a:off x="980851" y="3094624"/>
            <a:ext cx="22248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5960"/>
              </a:buClr>
              <a:buSzPts val="4560"/>
              <a:buNone/>
            </a:pPr>
            <a:r>
              <a:rPr lang="es-ES" sz="4560">
                <a:solidFill>
                  <a:srgbClr val="FF5960"/>
                </a:solidFill>
              </a:rPr>
              <a:t>900</a:t>
            </a:r>
            <a:r>
              <a:rPr lang="es-ES" sz="4560">
                <a:solidFill>
                  <a:srgbClr val="FF596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4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5960"/>
              </a:buClr>
              <a:buSzPts val="4560"/>
              <a:buNone/>
            </a:pPr>
            <a:r>
              <a:rPr lang="es-ES" sz="4560">
                <a:solidFill>
                  <a:srgbClr val="FF5960"/>
                </a:solidFill>
              </a:rPr>
              <a:t>Billones</a:t>
            </a:r>
            <a:endParaRPr sz="4560">
              <a:solidFill>
                <a:srgbClr val="FF59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g6b2c797a5c_1_114"/>
          <p:cNvSpPr txBox="1"/>
          <p:nvPr/>
        </p:nvSpPr>
        <p:spPr>
          <a:xfrm>
            <a:off x="4508625" y="3138925"/>
            <a:ext cx="25830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b="0" i="0" lang="es-ES" sz="4560" u="none" cap="none" strike="noStrike">
                <a:solidFill>
                  <a:srgbClr val="FF5960"/>
                </a:solidFill>
                <a:latin typeface="Arial"/>
                <a:ea typeface="Arial"/>
                <a:cs typeface="Arial"/>
                <a:sym typeface="Arial"/>
              </a:rPr>
              <a:t>700+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b="0" i="0" lang="es-ES" sz="4560" u="none" cap="none" strike="noStrike">
                <a:solidFill>
                  <a:srgbClr val="FF5960"/>
                </a:solidFill>
                <a:latin typeface="Arial"/>
                <a:ea typeface="Arial"/>
                <a:cs typeface="Arial"/>
                <a:sym typeface="Arial"/>
              </a:rPr>
              <a:t>Billones</a:t>
            </a:r>
            <a:endParaRPr b="0" i="0" sz="4560" u="none" cap="none" strike="noStrike">
              <a:solidFill>
                <a:srgbClr val="FF59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g6b2c797a5c_1_114"/>
          <p:cNvSpPr txBox="1"/>
          <p:nvPr/>
        </p:nvSpPr>
        <p:spPr>
          <a:xfrm>
            <a:off x="8397049" y="3170825"/>
            <a:ext cx="23916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b="0" i="0" lang="es-ES" sz="4560" u="none" cap="none" strike="noStrike">
                <a:solidFill>
                  <a:srgbClr val="FF5960"/>
                </a:solidFill>
                <a:latin typeface="Arial"/>
                <a:ea typeface="Arial"/>
                <a:cs typeface="Arial"/>
                <a:sym typeface="Arial"/>
              </a:rPr>
              <a:t>600+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b="0" i="0" lang="es-ES" sz="4560" u="none" cap="none" strike="noStrike">
                <a:solidFill>
                  <a:srgbClr val="FF5960"/>
                </a:solidFill>
                <a:latin typeface="Arial"/>
                <a:ea typeface="Arial"/>
                <a:cs typeface="Arial"/>
                <a:sym typeface="Arial"/>
              </a:rPr>
              <a:t>Millones</a:t>
            </a:r>
            <a:endParaRPr b="0" i="0" sz="4560" u="none" cap="none" strike="noStrike">
              <a:solidFill>
                <a:srgbClr val="FF59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g6b2c797a5c_1_114"/>
          <p:cNvSpPr txBox="1"/>
          <p:nvPr/>
        </p:nvSpPr>
        <p:spPr>
          <a:xfrm>
            <a:off x="8389969" y="4937616"/>
            <a:ext cx="23913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87"/>
              <a:buFont typeface="Arial"/>
              <a:buNone/>
            </a:pPr>
            <a:r>
              <a:rPr b="1" i="0" lang="es-ES" sz="438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40+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b="0" i="1" lang="es-ES" sz="2405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Fondos de VC</a:t>
            </a:r>
            <a:endParaRPr b="0" i="1" sz="2405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g6b2c797a5c_1_114"/>
          <p:cNvSpPr txBox="1"/>
          <p:nvPr/>
        </p:nvSpPr>
        <p:spPr>
          <a:xfrm>
            <a:off x="4513062" y="4909259"/>
            <a:ext cx="2391300" cy="11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87"/>
              <a:buFont typeface="Arial"/>
              <a:buNone/>
            </a:pPr>
            <a:r>
              <a:rPr b="1" i="0" lang="es-ES" sz="438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8.500+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b="0" i="1" lang="es-ES" sz="2405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Fondos de VC</a:t>
            </a:r>
            <a:endParaRPr b="0" i="1" sz="2405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g6b2c797a5c_1_114"/>
          <p:cNvSpPr txBox="1"/>
          <p:nvPr/>
        </p:nvSpPr>
        <p:spPr>
          <a:xfrm>
            <a:off x="961345" y="4937616"/>
            <a:ext cx="2391300" cy="11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87"/>
              <a:buFont typeface="Arial"/>
              <a:buNone/>
            </a:pPr>
            <a:r>
              <a:rPr b="1" i="0" lang="es-ES" sz="438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10.900+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b="0" i="1" lang="es-ES" sz="2405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Fondos de VC</a:t>
            </a:r>
            <a:endParaRPr b="0" i="1" sz="2405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g6b2c797a5c_1_114"/>
          <p:cNvSpPr txBox="1"/>
          <p:nvPr/>
        </p:nvSpPr>
        <p:spPr>
          <a:xfrm>
            <a:off x="8397061" y="1918045"/>
            <a:ext cx="24675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0" i="1" lang="es-ES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Chileno</a:t>
            </a:r>
            <a:endParaRPr b="0" i="1" sz="4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g6b2c797a5c_1_114"/>
          <p:cNvSpPr txBox="1"/>
          <p:nvPr/>
        </p:nvSpPr>
        <p:spPr>
          <a:xfrm>
            <a:off x="3991725" y="1960800"/>
            <a:ext cx="36168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0" i="1" lang="es-ES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Early/Growth</a:t>
            </a:r>
            <a:endParaRPr b="0" i="1" sz="4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g6b2c797a5c_1_114"/>
          <p:cNvSpPr txBox="1"/>
          <p:nvPr/>
        </p:nvSpPr>
        <p:spPr>
          <a:xfrm>
            <a:off x="980843" y="1920008"/>
            <a:ext cx="24675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0" i="1" lang="es-ES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Global</a:t>
            </a:r>
            <a:endParaRPr b="0" i="1" sz="4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b2c797a5c_1_95"/>
          <p:cNvSpPr txBox="1"/>
          <p:nvPr/>
        </p:nvSpPr>
        <p:spPr>
          <a:xfrm>
            <a:off x="1805746" y="681242"/>
            <a:ext cx="82116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s-ES" sz="4400">
                <a:solidFill>
                  <a:srgbClr val="3A3838"/>
                </a:solidFill>
              </a:rPr>
              <a:t>Anexo: Fuentes</a:t>
            </a:r>
            <a:endParaRPr b="1" i="0" sz="44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g6b2c797a5c_1_95"/>
          <p:cNvSpPr txBox="1"/>
          <p:nvPr/>
        </p:nvSpPr>
        <p:spPr>
          <a:xfrm>
            <a:off x="772350" y="1907200"/>
            <a:ext cx="10413600" cy="41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200"/>
              <a:buFont typeface="Arial"/>
              <a:buAutoNum type="arabicPeriod"/>
            </a:pPr>
            <a:r>
              <a:rPr lang="es-ES" sz="2200" u="sng">
                <a:solidFill>
                  <a:schemeClr val="hlink"/>
                </a:solidFill>
                <a:hlinkClick r:id="rId4"/>
              </a:rPr>
              <a:t>http://www.cmfchile.cl/portal/principal/605/articles-25860_recurso_9.pdf</a:t>
            </a:r>
            <a:br>
              <a:rPr i="1" lang="es-ES" sz="2200">
                <a:solidFill>
                  <a:srgbClr val="3A3838"/>
                </a:solidFill>
              </a:rPr>
            </a:br>
            <a:endParaRPr i="1" sz="2200">
              <a:solidFill>
                <a:srgbClr val="3A3838"/>
              </a:solidFill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200"/>
              <a:buAutoNum type="arabicPeriod"/>
            </a:pPr>
            <a:r>
              <a:rPr i="1" lang="es-ES" sz="2200" u="sng">
                <a:solidFill>
                  <a:schemeClr val="hlink"/>
                </a:solidFill>
                <a:hlinkClick r:id="rId5"/>
              </a:rPr>
              <a:t>http://publish.bolchile.cl/media/recursos/normativas/manualesManejoInformacion/CB_Corredores_de_Bolsa_S.A..pdf</a:t>
            </a:r>
            <a:br>
              <a:rPr i="1" lang="es-ES" sz="2200">
                <a:solidFill>
                  <a:srgbClr val="3A3838"/>
                </a:solidFill>
              </a:rPr>
            </a:br>
            <a:endParaRPr i="1" sz="2200">
              <a:solidFill>
                <a:srgbClr val="3A3838"/>
              </a:solidFill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200"/>
              <a:buAutoNum type="arabicPeriod"/>
            </a:pPr>
            <a:r>
              <a:rPr lang="es-ES" sz="2200" u="sng">
                <a:solidFill>
                  <a:schemeClr val="hlink"/>
                </a:solidFill>
                <a:hlinkClick r:id="rId6"/>
              </a:rPr>
              <a:t>https://www.mckinsey.com/~/media/McKinsey/Industries/Private%20Equity%20and%20Principal%20Investors/Our%20Insights/Private%20markets%20come%20of%20age/Private-markets-come-of-age-McKinsey-Global-Private-Markets-Review-2019-vF.ashx</a:t>
            </a:r>
            <a:br>
              <a:rPr i="1" lang="es-ES" sz="2200">
                <a:solidFill>
                  <a:srgbClr val="3A3838"/>
                </a:solidFill>
              </a:rPr>
            </a:br>
            <a:endParaRPr i="1" sz="2200">
              <a:solidFill>
                <a:srgbClr val="3A3838"/>
              </a:solidFill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200"/>
              <a:buAutoNum type="arabicPeriod"/>
            </a:pPr>
            <a:r>
              <a:rPr i="1" lang="es-ES" sz="2200" u="sng">
                <a:solidFill>
                  <a:schemeClr val="hlink"/>
                </a:solidFill>
                <a:hlinkClick r:id="rId7"/>
              </a:rPr>
              <a:t>https://www.qvo.cl/blog/regulacion-fintech-en-chile/</a:t>
            </a:r>
            <a:br>
              <a:rPr i="1" lang="es-ES" sz="2200">
                <a:solidFill>
                  <a:srgbClr val="3A3838"/>
                </a:solidFill>
              </a:rPr>
            </a:br>
            <a:endParaRPr i="1" sz="2200">
              <a:solidFill>
                <a:srgbClr val="3A3838"/>
              </a:solidFill>
            </a:endParaRPr>
          </a:p>
          <a:p>
            <a:pPr indent="-3683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200"/>
              <a:buAutoNum type="arabicPeriod"/>
            </a:pPr>
            <a:r>
              <a:rPr i="1" lang="es-ES" sz="2200" u="sng">
                <a:solidFill>
                  <a:schemeClr val="hlink"/>
                </a:solidFill>
                <a:hlinkClick r:id="rId8"/>
              </a:rPr>
              <a:t>https://www.senado.cl/appsenado/index.php?mo=transparencia&amp;ac=doctoInformeAsesoria&amp;id=7963</a:t>
            </a:r>
            <a:endParaRPr i="1" sz="2200">
              <a:solidFill>
                <a:srgbClr val="3A383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"/>
          <p:cNvSpPr txBox="1"/>
          <p:nvPr>
            <p:ph type="title"/>
          </p:nvPr>
        </p:nvSpPr>
        <p:spPr>
          <a:xfrm>
            <a:off x="1805746" y="723575"/>
            <a:ext cx="4262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lang="es-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Compañía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"/>
          <p:cNvSpPr txBox="1"/>
          <p:nvPr>
            <p:ph idx="1" type="body"/>
          </p:nvPr>
        </p:nvSpPr>
        <p:spPr>
          <a:xfrm>
            <a:off x="0" y="1516862"/>
            <a:ext cx="12191999" cy="6731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i="1" lang="es-ES" sz="3600">
                <a:solidFill>
                  <a:schemeClr val="lt1"/>
                </a:solidFill>
                <a:highlight>
                  <a:srgbClr val="FE5960"/>
                </a:highlight>
                <a:latin typeface="Arial"/>
                <a:ea typeface="Arial"/>
                <a:cs typeface="Arial"/>
                <a:sym typeface="Arial"/>
              </a:rPr>
              <a:t>Solución al problema de liquidez del Venture Capital</a:t>
            </a:r>
            <a:endParaRPr i="1" sz="3600">
              <a:solidFill>
                <a:schemeClr val="lt1"/>
              </a:solidFill>
              <a:highlight>
                <a:srgbClr val="FE596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"/>
          <p:cNvSpPr txBox="1"/>
          <p:nvPr/>
        </p:nvSpPr>
        <p:spPr>
          <a:xfrm>
            <a:off x="628155" y="2348089"/>
            <a:ext cx="11292912" cy="4222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s-ES" sz="3200" u="none" cap="none" strike="noStrike">
                <a:solidFill>
                  <a:srgbClr val="FE5960"/>
                </a:solidFill>
                <a:latin typeface="Arial"/>
                <a:ea typeface="Arial"/>
                <a:cs typeface="Arial"/>
                <a:sym typeface="Arial"/>
              </a:rPr>
              <a:t>Producto:</a:t>
            </a:r>
            <a:r>
              <a:rPr b="0" i="0" lang="es-ES" sz="3200" u="none" cap="none" strike="noStrike">
                <a:solidFill>
                  <a:srgbClr val="FE59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Bolsa para inversiones de Venture Capital.</a:t>
            </a:r>
            <a:br>
              <a:rPr b="0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s-ES" sz="3200" u="none" cap="none" strike="noStrike">
                <a:solidFill>
                  <a:srgbClr val="FE5960"/>
                </a:solidFill>
                <a:latin typeface="Arial"/>
                <a:ea typeface="Arial"/>
                <a:cs typeface="Arial"/>
                <a:sym typeface="Arial"/>
              </a:rPr>
              <a:t>Plaza:</a:t>
            </a:r>
            <a:r>
              <a:rPr b="0" i="0" lang="es-ES" sz="3200" u="none" cap="none" strike="noStrike">
                <a:solidFill>
                  <a:srgbClr val="FE59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Marketplace digital donde se realizan las operaciones.</a:t>
            </a:r>
            <a:br>
              <a:rPr b="0" i="0" lang="es-ES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s-ES" sz="3200" u="none" cap="none" strike="noStrike">
                <a:solidFill>
                  <a:srgbClr val="FE5960"/>
                </a:solidFill>
                <a:latin typeface="Arial"/>
                <a:ea typeface="Arial"/>
                <a:cs typeface="Arial"/>
                <a:sym typeface="Arial"/>
              </a:rPr>
              <a:t>Promoción:</a:t>
            </a:r>
            <a:r>
              <a:rPr b="0" i="0" lang="es-ES" sz="3200" u="none" cap="none" strike="noStrike">
                <a:solidFill>
                  <a:srgbClr val="FE59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Outbound Cold calling/ emailing. Venta personal directa.</a:t>
            </a:r>
            <a:br>
              <a:rPr b="0" i="0" lang="es-ES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s-ES" sz="3200" u="none" cap="none" strike="noStrike">
                <a:solidFill>
                  <a:srgbClr val="FE5960"/>
                </a:solidFill>
                <a:latin typeface="Arial"/>
                <a:ea typeface="Arial"/>
                <a:cs typeface="Arial"/>
                <a:sym typeface="Arial"/>
              </a:rPr>
              <a:t>Precio: </a:t>
            </a:r>
            <a:r>
              <a:rPr b="0" i="0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0,1% por comisión por compra-venta. Al Corredor de bolsa 0,3% por volumen de dinero transado y al Venture Capital por tokenizando de cartera 500 UF.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"/>
          <p:cNvSpPr txBox="1"/>
          <p:nvPr>
            <p:ph type="title"/>
          </p:nvPr>
        </p:nvSpPr>
        <p:spPr>
          <a:xfrm>
            <a:off x="1805761" y="746147"/>
            <a:ext cx="5098745" cy="531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1" lang="es-ES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Consumidores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3"/>
          <p:cNvSpPr txBox="1"/>
          <p:nvPr/>
        </p:nvSpPr>
        <p:spPr>
          <a:xfrm>
            <a:off x="169333" y="1919115"/>
            <a:ext cx="11175999" cy="42220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b="1" i="0" lang="es-ES" sz="3200" u="none" cap="none" strike="noStrike">
                <a:solidFill>
                  <a:srgbClr val="FE5960"/>
                </a:solidFill>
                <a:latin typeface="Arial"/>
                <a:ea typeface="Arial"/>
                <a:cs typeface="Arial"/>
                <a:sym typeface="Arial"/>
              </a:rPr>
              <a:t>Inversionistas LP: </a:t>
            </a:r>
            <a:r>
              <a:rPr b="0" i="0" lang="es-ES" sz="28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AFPs, empresas de seguros y Aceleradoras. También, está el inversionista retail o persona natural.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r>
              <a:rPr b="1" i="0" lang="es-ES" sz="3200" u="none" cap="none" strike="noStrike">
                <a:solidFill>
                  <a:srgbClr val="FE5960"/>
                </a:solidFill>
                <a:latin typeface="Arial"/>
                <a:ea typeface="Arial"/>
                <a:cs typeface="Arial"/>
                <a:sym typeface="Arial"/>
              </a:rPr>
              <a:t>Inversionistas GP: </a:t>
            </a:r>
            <a:r>
              <a:rPr b="0" i="0" lang="es-ES" sz="28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Principalmente institucionales provenientes de administradoras de fondos de Venture Capital.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Char char="●"/>
            </a:pPr>
            <a:br>
              <a:rPr b="1" i="0" lang="es-ES" sz="32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3200" u="none" cap="none" strike="noStrike">
                <a:solidFill>
                  <a:srgbClr val="FE5960"/>
                </a:solidFill>
                <a:latin typeface="Arial"/>
                <a:ea typeface="Arial"/>
                <a:cs typeface="Arial"/>
                <a:sym typeface="Arial"/>
              </a:rPr>
              <a:t>Proveedores de liquidez: </a:t>
            </a:r>
            <a:r>
              <a:rPr b="0" i="0" lang="es-ES" sz="28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Los principales proveedores de liquidez en Chile son Banco BCI, LarrainVial, Valores Security, IM Trust, BTG Pactual.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"/>
          <p:cNvSpPr txBox="1"/>
          <p:nvPr>
            <p:ph type="title"/>
          </p:nvPr>
        </p:nvSpPr>
        <p:spPr>
          <a:xfrm>
            <a:off x="1768032" y="706142"/>
            <a:ext cx="5098745" cy="531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1" lang="es-ES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Colaboradores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4"/>
          <p:cNvSpPr txBox="1"/>
          <p:nvPr/>
        </p:nvSpPr>
        <p:spPr>
          <a:xfrm>
            <a:off x="6118579" y="1687432"/>
            <a:ext cx="6028260" cy="502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i="0" lang="es-E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Privados</a:t>
            </a:r>
            <a:endParaRPr b="1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"/>
          <p:cNvSpPr txBox="1"/>
          <p:nvPr/>
        </p:nvSpPr>
        <p:spPr>
          <a:xfrm>
            <a:off x="1" y="1687432"/>
            <a:ext cx="6028264" cy="502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i="0" lang="es-E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Estatales</a:t>
            </a:r>
            <a:endParaRPr b="1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5989" y="3061503"/>
            <a:ext cx="3496287" cy="734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2864" y="4456385"/>
            <a:ext cx="3562536" cy="1041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75741" y="2911803"/>
            <a:ext cx="3113936" cy="10343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4"/>
          <p:cNvCxnSpPr/>
          <p:nvPr/>
        </p:nvCxnSpPr>
        <p:spPr>
          <a:xfrm>
            <a:off x="6073422" y="1986845"/>
            <a:ext cx="0" cy="4157738"/>
          </a:xfrm>
          <a:prstGeom prst="straightConnector1">
            <a:avLst/>
          </a:prstGeom>
          <a:noFill/>
          <a:ln cap="flat" cmpd="sng" w="76200">
            <a:solidFill>
              <a:srgbClr val="FE596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pic>
        <p:nvPicPr>
          <p:cNvPr descr="Imagen relacionada" id="183" name="Google Shape;18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32471" y="4297537"/>
            <a:ext cx="3800475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"/>
          <p:cNvSpPr txBox="1"/>
          <p:nvPr>
            <p:ph type="title"/>
          </p:nvPr>
        </p:nvSpPr>
        <p:spPr>
          <a:xfrm>
            <a:off x="1768032" y="706142"/>
            <a:ext cx="5098745" cy="531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1" lang="es-ES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Competidores</a:t>
            </a:r>
            <a:endParaRPr b="1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"/>
          <p:cNvSpPr txBox="1"/>
          <p:nvPr/>
        </p:nvSpPr>
        <p:spPr>
          <a:xfrm>
            <a:off x="6118579" y="1687432"/>
            <a:ext cx="5305755" cy="502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i="0" lang="es-E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Indirectos</a:t>
            </a:r>
            <a:endParaRPr b="1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"/>
          <p:cNvSpPr txBox="1"/>
          <p:nvPr/>
        </p:nvSpPr>
        <p:spPr>
          <a:xfrm>
            <a:off x="767655" y="1687432"/>
            <a:ext cx="5305753" cy="502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1" i="0" lang="es-ES" sz="36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Directos</a:t>
            </a:r>
            <a:endParaRPr b="1" i="0" sz="3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1" name="Google Shape;191;p5"/>
          <p:cNvCxnSpPr/>
          <p:nvPr/>
        </p:nvCxnSpPr>
        <p:spPr>
          <a:xfrm>
            <a:off x="6073422" y="1986845"/>
            <a:ext cx="0" cy="4157738"/>
          </a:xfrm>
          <a:prstGeom prst="straightConnector1">
            <a:avLst/>
          </a:prstGeom>
          <a:noFill/>
          <a:ln cap="flat" cmpd="sng" w="76200">
            <a:solidFill>
              <a:srgbClr val="FE596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pic>
        <p:nvPicPr>
          <p:cNvPr id="192" name="Google Shape;19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21465" y="5034348"/>
            <a:ext cx="3406016" cy="11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5"/>
          <p:cNvPicPr preferRelativeResize="0"/>
          <p:nvPr/>
        </p:nvPicPr>
        <p:blipFill rotWithShape="1">
          <a:blip r:embed="rId5">
            <a:alphaModFix/>
          </a:blip>
          <a:srcRect b="27899" l="11058" r="8801" t="27899"/>
          <a:stretch/>
        </p:blipFill>
        <p:spPr>
          <a:xfrm>
            <a:off x="7444025" y="2517629"/>
            <a:ext cx="3160901" cy="885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6">
            <a:alphaModFix/>
          </a:blip>
          <a:srcRect b="63713" l="5155" r="49998" t="8862"/>
          <a:stretch/>
        </p:blipFill>
        <p:spPr>
          <a:xfrm>
            <a:off x="7444026" y="3731101"/>
            <a:ext cx="3160908" cy="11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"/>
          <p:cNvSpPr txBox="1"/>
          <p:nvPr/>
        </p:nvSpPr>
        <p:spPr>
          <a:xfrm>
            <a:off x="1805746" y="681242"/>
            <a:ext cx="82116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i="0" lang="es-ES" sz="4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PESTAD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6"/>
          <p:cNvSpPr txBox="1"/>
          <p:nvPr/>
        </p:nvSpPr>
        <p:spPr>
          <a:xfrm>
            <a:off x="628155" y="1474470"/>
            <a:ext cx="10858995" cy="5383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s-ES" sz="2945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Político: </a:t>
            </a:r>
            <a:r>
              <a:rPr b="0" i="0" lang="es-ES" sz="279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Regulador es pro Fintech. Organismos gub. apoyan industria. </a:t>
            </a:r>
            <a:r>
              <a:rPr b="0" i="0" lang="es-ES" sz="279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Mercado de capitales es sensible a la incertidumbre país. Sensible a reforma tributaria</a:t>
            </a:r>
            <a:br>
              <a:rPr b="0" i="0" lang="es-ES" sz="2712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945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s-ES" sz="2945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Económico: </a:t>
            </a:r>
            <a:r>
              <a:rPr b="0" i="0" lang="es-ES" sz="279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En Chile la inversión extranjera va aumentando. Sector crece un 20% anual. </a:t>
            </a:r>
            <a:r>
              <a:rPr b="0" i="0" lang="es-ES" sz="2790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  <a:t>Incertidumbre por crisis social.</a:t>
            </a:r>
            <a:br>
              <a:rPr b="0" i="0" lang="es-ES" sz="2557" u="none" cap="none" strike="noStrike">
                <a:solidFill>
                  <a:srgbClr val="C55A1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2635" u="none" cap="none" strike="noStrike">
              <a:solidFill>
                <a:srgbClr val="C55A1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s-ES" sz="2635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Social:</a:t>
            </a:r>
            <a:r>
              <a:rPr b="0" i="0" lang="es-ES" sz="2635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s-ES" sz="279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Cultura de colaboración en el sector Fintech, cultura país pro emprendimiento.</a:t>
            </a:r>
            <a:br>
              <a:rPr b="0" i="0" lang="es-ES" sz="2557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s-ES" sz="248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2945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Tecnologico</a:t>
            </a:r>
            <a:r>
              <a:rPr b="0" i="0" lang="es-ES" sz="2945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s-ES" sz="279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Atractivo general percibido por las soluciones basadas en blockchain. Implementación paulatina de activos digitales.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b="0" i="0" sz="2480" u="none" cap="none" strike="noStrike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b="1" i="0" lang="es-ES" sz="2945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Demográfico</a:t>
            </a:r>
            <a:r>
              <a:rPr b="0" i="0" lang="es-ES" sz="2945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s-ES" sz="2790" u="none" cap="none" strike="noStrik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Aumento de startups del 66 % en 2018. Más de 40 VC’s en el país. Creciente % de la población que accede a invertir en startups gracias a crowdfunding.</a:t>
            </a:r>
            <a:endParaRPr b="0" i="0" sz="279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b="0" i="0" sz="248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t/>
            </a:r>
            <a:endParaRPr b="0" i="0" sz="248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"/>
          <p:cNvSpPr txBox="1"/>
          <p:nvPr>
            <p:ph type="title"/>
          </p:nvPr>
        </p:nvSpPr>
        <p:spPr>
          <a:xfrm>
            <a:off x="1805761" y="723569"/>
            <a:ext cx="5986517" cy="531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lang="es-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FODA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7"/>
          <p:cNvCxnSpPr/>
          <p:nvPr/>
        </p:nvCxnSpPr>
        <p:spPr>
          <a:xfrm>
            <a:off x="6208887" y="1424518"/>
            <a:ext cx="0" cy="5229912"/>
          </a:xfrm>
          <a:prstGeom prst="straightConnector1">
            <a:avLst/>
          </a:prstGeom>
          <a:noFill/>
          <a:ln cap="flat" cmpd="sng" w="76200">
            <a:solidFill>
              <a:srgbClr val="FE596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cxnSp>
        <p:nvCxnSpPr>
          <p:cNvPr id="207" name="Google Shape;207;p7"/>
          <p:cNvCxnSpPr/>
          <p:nvPr/>
        </p:nvCxnSpPr>
        <p:spPr>
          <a:xfrm>
            <a:off x="1507065" y="3978173"/>
            <a:ext cx="9403645" cy="0"/>
          </a:xfrm>
          <a:prstGeom prst="straightConnector1">
            <a:avLst/>
          </a:prstGeom>
          <a:noFill/>
          <a:ln cap="flat" cmpd="sng" w="76200">
            <a:solidFill>
              <a:srgbClr val="FE596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208" name="Google Shape;208;p7"/>
          <p:cNvSpPr txBox="1"/>
          <p:nvPr/>
        </p:nvSpPr>
        <p:spPr>
          <a:xfrm>
            <a:off x="1772378" y="1657630"/>
            <a:ext cx="4323622" cy="20384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highlight>
                  <a:srgbClr val="FE5960"/>
                </a:highlight>
                <a:latin typeface="Arial"/>
                <a:ea typeface="Arial"/>
                <a:cs typeface="Arial"/>
                <a:sym typeface="Arial"/>
              </a:rPr>
              <a:t>Fortalezas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-E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Alta capacidad de desarrollar innovación a bajo costo. Atención personalizada del cliente. 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7"/>
          <p:cNvSpPr txBox="1"/>
          <p:nvPr/>
        </p:nvSpPr>
        <p:spPr>
          <a:xfrm>
            <a:off x="6548677" y="1627718"/>
            <a:ext cx="4566352" cy="22126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highlight>
                  <a:srgbClr val="FE5960"/>
                </a:highlight>
                <a:latin typeface="Arial"/>
                <a:ea typeface="Arial"/>
                <a:cs typeface="Arial"/>
                <a:sym typeface="Arial"/>
              </a:rPr>
              <a:t>Oportunidad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-E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 first movers. Acelerado nivel de crecimiento anual de la industria. Fuerte cultura de colaborativa en el sector.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7"/>
          <p:cNvSpPr txBox="1"/>
          <p:nvPr/>
        </p:nvSpPr>
        <p:spPr>
          <a:xfrm>
            <a:off x="1741316" y="4207457"/>
            <a:ext cx="4233321" cy="218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highlight>
                  <a:srgbClr val="FE5960"/>
                </a:highlight>
                <a:latin typeface="Arial"/>
                <a:ea typeface="Arial"/>
                <a:cs typeface="Arial"/>
                <a:sym typeface="Arial"/>
              </a:rPr>
              <a:t>Debilidades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-E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Capacidad financiera limitada en comparación con competidores. Acotada experiencia en la industria Financiera. 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"/>
          <p:cNvSpPr txBox="1"/>
          <p:nvPr/>
        </p:nvSpPr>
        <p:spPr>
          <a:xfrm>
            <a:off x="6597379" y="4104587"/>
            <a:ext cx="4233321" cy="20023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highlight>
                  <a:srgbClr val="FE5960"/>
                </a:highlight>
                <a:latin typeface="Arial"/>
                <a:ea typeface="Arial"/>
                <a:cs typeface="Arial"/>
                <a:sym typeface="Arial"/>
              </a:rPr>
              <a:t>Amenazas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-ES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eventual competencia entrante y, la fuga de capitales del país producto de la situación actual.</a:t>
            </a:r>
            <a:endParaRPr b="0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"/>
          <p:cNvSpPr txBox="1"/>
          <p:nvPr>
            <p:ph type="title"/>
          </p:nvPr>
        </p:nvSpPr>
        <p:spPr>
          <a:xfrm>
            <a:off x="1714306" y="952177"/>
            <a:ext cx="2846264" cy="6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lang="es-E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FODA Ampliado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8"/>
          <p:cNvCxnSpPr/>
          <p:nvPr/>
        </p:nvCxnSpPr>
        <p:spPr>
          <a:xfrm>
            <a:off x="4491990" y="480060"/>
            <a:ext cx="0" cy="6160770"/>
          </a:xfrm>
          <a:prstGeom prst="straightConnector1">
            <a:avLst/>
          </a:prstGeom>
          <a:noFill/>
          <a:ln cap="flat" cmpd="sng" w="76200">
            <a:solidFill>
              <a:srgbClr val="FE596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cxnSp>
        <p:nvCxnSpPr>
          <p:cNvPr id="218" name="Google Shape;218;p8"/>
          <p:cNvCxnSpPr/>
          <p:nvPr/>
        </p:nvCxnSpPr>
        <p:spPr>
          <a:xfrm>
            <a:off x="649815" y="2217953"/>
            <a:ext cx="11100225" cy="0"/>
          </a:xfrm>
          <a:prstGeom prst="straightConnector1">
            <a:avLst/>
          </a:prstGeom>
          <a:noFill/>
          <a:ln cap="flat" cmpd="sng" w="76200">
            <a:solidFill>
              <a:srgbClr val="FE596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cxnSp>
        <p:nvCxnSpPr>
          <p:cNvPr id="219" name="Google Shape;219;p8"/>
          <p:cNvCxnSpPr/>
          <p:nvPr/>
        </p:nvCxnSpPr>
        <p:spPr>
          <a:xfrm>
            <a:off x="8317230" y="491490"/>
            <a:ext cx="0" cy="6217920"/>
          </a:xfrm>
          <a:prstGeom prst="straightConnector1">
            <a:avLst/>
          </a:prstGeom>
          <a:noFill/>
          <a:ln cap="flat" cmpd="sng" w="76200">
            <a:solidFill>
              <a:srgbClr val="FE596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cxnSp>
        <p:nvCxnSpPr>
          <p:cNvPr id="220" name="Google Shape;220;p8"/>
          <p:cNvCxnSpPr/>
          <p:nvPr/>
        </p:nvCxnSpPr>
        <p:spPr>
          <a:xfrm>
            <a:off x="649815" y="4702073"/>
            <a:ext cx="11100225" cy="0"/>
          </a:xfrm>
          <a:prstGeom prst="straightConnector1">
            <a:avLst/>
          </a:prstGeom>
          <a:noFill/>
          <a:ln cap="flat" cmpd="sng" w="76200">
            <a:solidFill>
              <a:srgbClr val="FE596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221" name="Google Shape;221;p8"/>
          <p:cNvSpPr txBox="1"/>
          <p:nvPr/>
        </p:nvSpPr>
        <p:spPr>
          <a:xfrm>
            <a:off x="4539614" y="388621"/>
            <a:ext cx="3729991" cy="1829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highlight>
                  <a:srgbClr val="FE5960"/>
                </a:highlight>
                <a:latin typeface="Arial"/>
                <a:ea typeface="Arial"/>
                <a:cs typeface="Arial"/>
                <a:sym typeface="Arial"/>
              </a:rPr>
              <a:t>Fortalezas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Soluciones personalizadas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Bajo precio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Alta capacidad para desarrollar innovación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8364855" y="480060"/>
            <a:ext cx="3638550" cy="1737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highlight>
                  <a:srgbClr val="FE5960"/>
                </a:highlight>
                <a:latin typeface="Arial"/>
                <a:ea typeface="Arial"/>
                <a:cs typeface="Arial"/>
                <a:sym typeface="Arial"/>
              </a:rPr>
              <a:t>Debilidades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Menor capacidad financiera.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Poca experiencia y cobertura.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8"/>
          <p:cNvSpPr txBox="1"/>
          <p:nvPr/>
        </p:nvSpPr>
        <p:spPr>
          <a:xfrm>
            <a:off x="8364855" y="2242325"/>
            <a:ext cx="3638550" cy="2450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highlight>
                  <a:srgbClr val="FE5960"/>
                </a:highlight>
                <a:latin typeface="Arial"/>
                <a:ea typeface="Arial"/>
                <a:cs typeface="Arial"/>
                <a:sym typeface="Arial"/>
              </a:rPr>
              <a:t>Estrategias (DO)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Red de Venture Capital para inyectar dinero al negocio.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Nutrir nuestro equipo con colaboradores altamente experimentados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4539615" y="2203887"/>
            <a:ext cx="3729989" cy="2465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highlight>
                  <a:srgbClr val="FE5960"/>
                </a:highlight>
                <a:latin typeface="Arial"/>
                <a:ea typeface="Arial"/>
                <a:cs typeface="Arial"/>
                <a:sym typeface="Arial"/>
              </a:rPr>
              <a:t>Estrategias (FO)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A través de una estrategia agresiva de desarrollo de producto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Apalancando actividades clave en alianzas estratégicas.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8"/>
          <p:cNvSpPr txBox="1"/>
          <p:nvPr/>
        </p:nvSpPr>
        <p:spPr>
          <a:xfrm>
            <a:off x="590552" y="2250869"/>
            <a:ext cx="3981449" cy="23760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highlight>
                  <a:srgbClr val="FE5960"/>
                </a:highlight>
                <a:latin typeface="Arial"/>
                <a:ea typeface="Arial"/>
                <a:cs typeface="Arial"/>
                <a:sym typeface="Arial"/>
              </a:rPr>
              <a:t>Oportunidad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Aliados gubernamentales, con intereses comunes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Regulador pro FinTech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Alta receptividad tecnológica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Capital privado disponible para este tipo de proyectos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8"/>
          <p:cNvSpPr txBox="1"/>
          <p:nvPr/>
        </p:nvSpPr>
        <p:spPr>
          <a:xfrm>
            <a:off x="590551" y="4734992"/>
            <a:ext cx="3853809" cy="20835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highlight>
                  <a:srgbClr val="FE5960"/>
                </a:highlight>
                <a:latin typeface="Arial"/>
                <a:ea typeface="Arial"/>
                <a:cs typeface="Arial"/>
                <a:sym typeface="Arial"/>
              </a:rPr>
              <a:t>Amenazas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Fuga de capitales por contexto país.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Reforma tributaria.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Aparición de competencia directa.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8"/>
          <p:cNvSpPr txBox="1"/>
          <p:nvPr/>
        </p:nvSpPr>
        <p:spPr>
          <a:xfrm>
            <a:off x="4539614" y="4777209"/>
            <a:ext cx="3709038" cy="1737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highlight>
                  <a:srgbClr val="FE5960"/>
                </a:highlight>
                <a:latin typeface="Arial"/>
                <a:ea typeface="Arial"/>
                <a:cs typeface="Arial"/>
                <a:sym typeface="Arial"/>
              </a:rPr>
              <a:t>Estrategias (FA)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​- Desarrollo de barreras de entrada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Desarrollar un rápido escalamiento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8"/>
          <p:cNvSpPr txBox="1"/>
          <p:nvPr/>
        </p:nvSpPr>
        <p:spPr>
          <a:xfrm>
            <a:off x="8364850" y="4907825"/>
            <a:ext cx="3540000" cy="17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chemeClr val="lt1"/>
                </a:solidFill>
                <a:highlight>
                  <a:srgbClr val="FE5960"/>
                </a:highlight>
                <a:latin typeface="Arial"/>
                <a:ea typeface="Arial"/>
                <a:cs typeface="Arial"/>
                <a:sym typeface="Arial"/>
              </a:rPr>
              <a:t>Estrategias (DA)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Desarrollar red de colaboradores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Generar ventas y KPI’s  para inversionistas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"/>
          <p:cNvSpPr txBox="1"/>
          <p:nvPr/>
        </p:nvSpPr>
        <p:spPr>
          <a:xfrm>
            <a:off x="1805746" y="681242"/>
            <a:ext cx="82116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i="0" lang="es-ES" sz="4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9"/>
          <p:cNvSpPr txBox="1"/>
          <p:nvPr/>
        </p:nvSpPr>
        <p:spPr>
          <a:xfrm>
            <a:off x="1796812" y="2554752"/>
            <a:ext cx="2971802" cy="1707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s-ES" sz="5400" u="none" cap="none" strike="noStrike">
                <a:solidFill>
                  <a:srgbClr val="FE5960"/>
                </a:solidFill>
                <a:latin typeface="Calibri"/>
                <a:ea typeface="Calibri"/>
                <a:cs typeface="Calibri"/>
                <a:sym typeface="Calibri"/>
              </a:rPr>
              <a:t>Early Adopter</a:t>
            </a:r>
            <a:endParaRPr b="1" i="0" sz="5400" u="none" cap="none" strike="noStrike">
              <a:solidFill>
                <a:srgbClr val="FE59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5" name="Google Shape;235;p9"/>
          <p:cNvCxnSpPr/>
          <p:nvPr/>
        </p:nvCxnSpPr>
        <p:spPr>
          <a:xfrm>
            <a:off x="6095987" y="2187949"/>
            <a:ext cx="13" cy="3717874"/>
          </a:xfrm>
          <a:prstGeom prst="straightConnector1">
            <a:avLst/>
          </a:prstGeom>
          <a:noFill/>
          <a:ln cap="flat" cmpd="sng" w="76200">
            <a:solidFill>
              <a:srgbClr val="FE596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</p:cxnSp>
      <p:sp>
        <p:nvSpPr>
          <p:cNvPr id="236" name="Google Shape;236;p9"/>
          <p:cNvSpPr txBox="1"/>
          <p:nvPr/>
        </p:nvSpPr>
        <p:spPr>
          <a:xfrm>
            <a:off x="1883556" y="4518470"/>
            <a:ext cx="2798314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Primer cliente</a:t>
            </a:r>
            <a:endParaRPr b="1" i="0" sz="28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9"/>
          <p:cNvSpPr txBox="1"/>
          <p:nvPr/>
        </p:nvSpPr>
        <p:spPr>
          <a:xfrm>
            <a:off x="7216301" y="1799954"/>
            <a:ext cx="3829995" cy="531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s-ES" sz="36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Financiero</a:t>
            </a:r>
            <a:endParaRPr b="1" i="0" sz="36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 txBox="1"/>
          <p:nvPr/>
        </p:nvSpPr>
        <p:spPr>
          <a:xfrm>
            <a:off x="7005647" y="4486936"/>
            <a:ext cx="4251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Crecimiento volumen transado</a:t>
            </a:r>
            <a:endParaRPr b="1" i="0" sz="28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"/>
          <p:cNvSpPr txBox="1"/>
          <p:nvPr/>
        </p:nvSpPr>
        <p:spPr>
          <a:xfrm>
            <a:off x="7778041" y="2572748"/>
            <a:ext cx="2706511" cy="1707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marR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s-ES" sz="6567" u="none" cap="none" strike="noStrike">
                <a:solidFill>
                  <a:srgbClr val="FE5960"/>
                </a:solidFill>
                <a:latin typeface="Calibri"/>
                <a:ea typeface="Calibri"/>
                <a:cs typeface="Calibri"/>
                <a:sym typeface="Calibri"/>
              </a:rPr>
              <a:t>+30% </a:t>
            </a:r>
            <a:r>
              <a:rPr b="1" i="0" lang="es-ES" sz="4440" u="none" cap="none" strike="noStrike">
                <a:solidFill>
                  <a:srgbClr val="FE5960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endParaRPr b="1" i="0" sz="4440" u="none" cap="none" strike="noStrike">
              <a:solidFill>
                <a:srgbClr val="FE59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9"/>
          <p:cNvSpPr txBox="1"/>
          <p:nvPr/>
        </p:nvSpPr>
        <p:spPr>
          <a:xfrm>
            <a:off x="7142912" y="5453958"/>
            <a:ext cx="4251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1" lang="es-ES" sz="2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Periodo Q3/Q4-2020</a:t>
            </a:r>
            <a:endParaRPr b="0" i="1" sz="24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9"/>
          <p:cNvSpPr txBox="1"/>
          <p:nvPr/>
        </p:nvSpPr>
        <p:spPr>
          <a:xfrm>
            <a:off x="1145704" y="1835282"/>
            <a:ext cx="4251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s-ES" sz="36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Estratégico</a:t>
            </a:r>
            <a:endParaRPr b="1" i="0" sz="36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9"/>
          <p:cNvSpPr txBox="1"/>
          <p:nvPr/>
        </p:nvSpPr>
        <p:spPr>
          <a:xfrm>
            <a:off x="1157063" y="5506441"/>
            <a:ext cx="4251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0" i="1" lang="es-ES" sz="24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Periodo Q1-2020</a:t>
            </a:r>
            <a:endParaRPr b="0" i="1" sz="24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9"/>
          <p:cNvSpPr txBox="1"/>
          <p:nvPr/>
        </p:nvSpPr>
        <p:spPr>
          <a:xfrm>
            <a:off x="7216301" y="1799954"/>
            <a:ext cx="3829995" cy="531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s-ES" sz="3600" u="none" cap="none" strike="noStrik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Financiero</a:t>
            </a:r>
            <a:endParaRPr b="1" i="0" sz="3600" u="none" cap="none" strike="noStrik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9"/>
          <p:cNvSpPr txBox="1"/>
          <p:nvPr/>
        </p:nvSpPr>
        <p:spPr>
          <a:xfrm>
            <a:off x="7778041" y="2572748"/>
            <a:ext cx="2706511" cy="17077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14300" marR="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s-ES" sz="6567" u="none" cap="none" strike="noStrike">
                <a:solidFill>
                  <a:srgbClr val="FE5960"/>
                </a:solidFill>
                <a:latin typeface="Calibri"/>
                <a:ea typeface="Calibri"/>
                <a:cs typeface="Calibri"/>
                <a:sym typeface="Calibri"/>
              </a:rPr>
              <a:t>+30% </a:t>
            </a:r>
            <a:r>
              <a:rPr b="1" i="0" lang="es-ES" sz="4440" u="none" cap="none" strike="noStrike">
                <a:solidFill>
                  <a:srgbClr val="FE5960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endParaRPr b="1" i="0" sz="4440" u="none" cap="none" strike="noStrike">
              <a:solidFill>
                <a:srgbClr val="FE59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2019-10-21T00:50:16Z</dcterms:created>
  <dc:creator>Matias</dc:creator>
</cp:coreProperties>
</file>